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319" r:id="rId3"/>
    <p:sldId id="346" r:id="rId4"/>
    <p:sldId id="308" r:id="rId5"/>
    <p:sldId id="389" r:id="rId6"/>
    <p:sldId id="394" r:id="rId7"/>
    <p:sldId id="393" r:id="rId8"/>
    <p:sldId id="395" r:id="rId9"/>
    <p:sldId id="396" r:id="rId10"/>
    <p:sldId id="408" r:id="rId11"/>
    <p:sldId id="401" r:id="rId12"/>
    <p:sldId id="400" r:id="rId13"/>
    <p:sldId id="403" r:id="rId14"/>
    <p:sldId id="409" r:id="rId15"/>
    <p:sldId id="402" r:id="rId16"/>
    <p:sldId id="397" r:id="rId17"/>
    <p:sldId id="368" r:id="rId18"/>
    <p:sldId id="404" r:id="rId19"/>
    <p:sldId id="405" r:id="rId20"/>
    <p:sldId id="398" r:id="rId21"/>
    <p:sldId id="390" r:id="rId22"/>
    <p:sldId id="391" r:id="rId23"/>
    <p:sldId id="363" r:id="rId24"/>
    <p:sldId id="320" r:id="rId25"/>
    <p:sldId id="323" r:id="rId26"/>
    <p:sldId id="388" r:id="rId27"/>
    <p:sldId id="291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09C"/>
    <a:srgbClr val="009193"/>
    <a:srgbClr val="4E8F00"/>
    <a:srgbClr val="945200"/>
    <a:srgbClr val="929292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55"/>
    <p:restoredTop sz="95701"/>
  </p:normalViewPr>
  <p:slideViewPr>
    <p:cSldViewPr snapToGrid="0" snapToObjects="1">
      <p:cViewPr varScale="1">
        <p:scale>
          <a:sx n="103" d="100"/>
          <a:sy n="103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0CFBF-654B-F14A-99C7-8206475163F1}" type="datetimeFigureOut">
              <a:t>2016. 7. 20.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754A8-39E6-2348-A5EC-11F536821C4C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33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069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392761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327841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7492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86783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30746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545306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574606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372567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90531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84723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14276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77362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63552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71507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04919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93978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83096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2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420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471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196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72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399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5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6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153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71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22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aesunrpark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kiepark/python-tutorial" TargetMode="External"/><Relationship Id="rId4" Type="http://schemas.openxmlformats.org/officeDocument/2006/relationships/hyperlink" Target="http://tensorflowkorea.wordpres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esunrpark@gmail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Python Tutorial 4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socket, request, daemon, event</a:t>
            </a:r>
          </a:p>
          <a:p>
            <a:endParaRPr kumimoji="1" lang="en-US" altLang="ko-KR">
              <a:ea typeface="Nanum Gothic" charset="-127"/>
              <a:cs typeface="Nanum Gothic" charset="-127"/>
            </a:endParaRPr>
          </a:p>
          <a:p>
            <a:r>
              <a:rPr kumimoji="1" lang="en-US" altLang="ko-KR">
                <a:ea typeface="Nanum Gothic" charset="-127"/>
                <a:cs typeface="Nanum Gothic" charset="-127"/>
              </a:rPr>
              <a:t>Haesun Park,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r>
              <a:rPr kumimoji="1" lang="en-US" altLang="ko-KR">
                <a:ea typeface="Nanum Gothic" charset="-127"/>
                <a:cs typeface="Nanum Gothic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705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C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oncurre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ncy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031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P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arallel Processing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358" y="1257300"/>
            <a:ext cx="96266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1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Multitasking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95" y="1283522"/>
            <a:ext cx="8459230" cy="503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2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Cost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5544" y="1816445"/>
            <a:ext cx="661086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새로운 클라이언트가 서버에 접속할 때 마다 스레드를 만들거나 프로세스를 포킹 해야 합니다</a:t>
            </a:r>
            <a:r>
              <a:rPr kumimoji="1" lang="en-US" altLang="ko-KR" sz="2000"/>
              <a:t>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만약 수천 수만개의 클라이언트가 접속을 한다면</a:t>
            </a:r>
            <a:r>
              <a:rPr kumimoji="1" lang="en-US" altLang="ko-KR" sz="2000"/>
              <a:t>..</a:t>
            </a:r>
            <a:r>
              <a:rPr kumimoji="1" lang="ko-KR" altLang="en-US" sz="2000"/>
              <a:t> </a:t>
            </a:r>
            <a:r>
              <a:rPr kumimoji="1" lang="en-US" altLang="ko-KR" sz="2000"/>
              <a:t>(C10K Problem)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스레드와 프로세스 안에서 여러개의 블럭킹 </a:t>
            </a:r>
            <a:r>
              <a:rPr kumimoji="1" lang="en-US" altLang="ko-KR" sz="2000"/>
              <a:t>IO</a:t>
            </a:r>
            <a:r>
              <a:rPr kumimoji="1" lang="ko-KR" altLang="en-US" sz="2000"/>
              <a:t>를 효율적으로 대기할 수 있어야 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예</a:t>
            </a:r>
            <a:r>
              <a:rPr kumimoji="1" lang="en-US" altLang="ko-KR" sz="2000"/>
              <a:t>)</a:t>
            </a:r>
            <a:r>
              <a:rPr kumimoji="1" lang="ko-KR" altLang="en-US" sz="2000"/>
              <a:t> 비동기 처리를 하는 </a:t>
            </a:r>
            <a:r>
              <a:rPr kumimoji="1" lang="en-US" altLang="ko-KR" sz="2000"/>
              <a:t>Nginx</a:t>
            </a:r>
            <a:r>
              <a:rPr kumimoji="1" lang="ko-KR" altLang="en-US" sz="2000"/>
              <a:t>가 </a:t>
            </a:r>
            <a:r>
              <a:rPr kumimoji="1" lang="en-US" altLang="ko-KR" sz="2000"/>
              <a:t>Apache</a:t>
            </a:r>
            <a:r>
              <a:rPr kumimoji="1" lang="ko-KR" altLang="en-US" sz="2000"/>
              <a:t>보다 성능이 뛰어납니다</a:t>
            </a:r>
            <a:r>
              <a:rPr kumimoji="1" lang="en-US" altLang="ko-KR" sz="2000"/>
              <a:t>.</a:t>
            </a:r>
            <a:endParaRPr kumimoji="1" lang="ko-KR" altLang="en-US" sz="20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185" y="2230239"/>
            <a:ext cx="4111322" cy="321275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6380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Thread vs Event driven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601" y="962526"/>
            <a:ext cx="6182798" cy="589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0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C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oroutine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102" y="2742519"/>
            <a:ext cx="4731721" cy="39604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1150" y="1098717"/>
            <a:ext cx="9685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 sz="2000"/>
              <a:t>yield </a:t>
            </a:r>
            <a:r>
              <a:rPr kumimoji="1" lang="ko-KR" altLang="en-US" sz="2000"/>
              <a:t>기능으로 함수의 중간에서 멈추고 다른 함수를 실행할 수 있습니다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/>
              <a:t>즉 함수의 진입점을 여러개로 가질 수 있습니다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/>
              <a:t>스레드 스위칭 보다 빠르게 여러개의 함수를 동시에 실행할 수 있습니다</a:t>
            </a:r>
            <a:r>
              <a:rPr kumimoji="1" lang="en-US" altLang="ko-KR" sz="2000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/>
              <a:t>스레드나 프로세스 간의 공유 자원에 대한 경쟁</a:t>
            </a:r>
            <a:r>
              <a:rPr kumimoji="1" lang="en-US" altLang="ko-KR" sz="2000"/>
              <a:t>/</a:t>
            </a:r>
            <a:r>
              <a:rPr kumimoji="1" lang="ko-KR" altLang="en-US" sz="2000"/>
              <a:t>동기화가 없습니다</a:t>
            </a:r>
            <a:r>
              <a:rPr kumimoji="1" lang="en-US" altLang="ko-KR" sz="2000"/>
              <a:t>.</a:t>
            </a:r>
            <a:endParaRPr kumimoji="1" lang="ko-KR" altLang="en-US" sz="2000"/>
          </a:p>
        </p:txBody>
      </p:sp>
      <p:sp>
        <p:nvSpPr>
          <p:cNvPr id="6" name="TextBox 5"/>
          <p:cNvSpPr txBox="1"/>
          <p:nvPr/>
        </p:nvSpPr>
        <p:spPr>
          <a:xfrm>
            <a:off x="971150" y="3768811"/>
            <a:ext cx="24139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ko-KR" sz="2000"/>
              <a:t>C# : await</a:t>
            </a:r>
          </a:p>
          <a:p>
            <a:pPr marL="342900" indent="-342900">
              <a:buFont typeface="Arial" charset="0"/>
              <a:buChar char="•"/>
            </a:pPr>
            <a:r>
              <a:rPr kumimoji="1" lang="en-US" altLang="ko-KR" sz="2000"/>
              <a:t>Javascript : yield</a:t>
            </a:r>
          </a:p>
          <a:p>
            <a:pPr marL="342900" indent="-342900">
              <a:buFont typeface="Arial" charset="0"/>
              <a:buChar char="•"/>
            </a:pPr>
            <a:r>
              <a:rPr kumimoji="1" lang="en-US" altLang="ko-KR" sz="2000"/>
              <a:t>Lua</a:t>
            </a:r>
            <a:endParaRPr kumimoji="1"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162087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asyncio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python3 </a:t>
            </a:r>
            <a:r>
              <a:rPr kumimoji="1" lang="ko-KR" altLang="en-US"/>
              <a:t>에 추가된 기능입니다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코루틴</a:t>
            </a:r>
            <a:r>
              <a:rPr kumimoji="1" lang="en-US" altLang="ko-KR"/>
              <a:t>(coroutine)</a:t>
            </a:r>
            <a:r>
              <a:rPr kumimoji="1" lang="ko-KR" altLang="en-US"/>
              <a:t>을 사용한 비동기 처리를 지원하고 이벤트 스케줄링을 제공합니다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aiohttp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aioredis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aiohttp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aiozmq</a:t>
            </a:r>
          </a:p>
          <a:p>
            <a:pPr>
              <a:lnSpc>
                <a:spcPct val="120000"/>
              </a:lnSpc>
            </a:pPr>
            <a:r>
              <a:rPr kumimoji="1" lang="en-US" altLang="ko-KR"/>
              <a:t>listed at http://asyncio.org/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104" y="1855847"/>
            <a:ext cx="7277100" cy="4686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5785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aiohttp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설치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937850"/>
            <a:ext cx="968512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Anaconda Prompt </a:t>
            </a:r>
            <a:r>
              <a:rPr kumimoji="1" lang="ko-KR" altLang="en-US"/>
              <a:t>를 실행하여 </a:t>
            </a:r>
            <a:r>
              <a:rPr kumimoji="1" lang="en-US" altLang="ko-KR" i="1"/>
              <a:t>pip install aiohttp</a:t>
            </a:r>
            <a:r>
              <a:rPr kumimoji="1" lang="en-US" altLang="ko-KR"/>
              <a:t> </a:t>
            </a:r>
            <a:r>
              <a:rPr kumimoji="1" lang="ko-KR" altLang="en-US"/>
              <a:t>명령 입력</a:t>
            </a:r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297" y="1413384"/>
            <a:ext cx="8129406" cy="537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cs typeface="Nanum Gothic" charset="-127"/>
              </a:rPr>
              <a:t>aiohttp:</a:t>
            </a:r>
            <a:r>
              <a:rPr kumimoji="1" lang="ko-KR" altLang="en-US" sz="3600">
                <a:latin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cs typeface="Nanum Gothic" charset="-127"/>
              </a:rPr>
              <a:t>asyncio client &amp; 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54207" y="971141"/>
            <a:ext cx="46399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ko-KR" altLang="en-US" sz="2400"/>
              <a:t>http://aiohttp.readthedocs.io/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044" y="1522798"/>
            <a:ext cx="9613900" cy="52451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257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554" y="2524607"/>
            <a:ext cx="4564567" cy="328307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그밖에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11" y="2421583"/>
            <a:ext cx="2755900" cy="32258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82357" y="1638408"/>
            <a:ext cx="278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400"/>
              <a:t>Twisted: Reactor</a:t>
            </a:r>
            <a:endParaRPr lang="ko-KR" altLang="en-US" sz="2400"/>
          </a:p>
        </p:txBody>
      </p:sp>
      <p:sp>
        <p:nvSpPr>
          <p:cNvPr id="6" name="직사각형 5"/>
          <p:cNvSpPr/>
          <p:nvPr/>
        </p:nvSpPr>
        <p:spPr>
          <a:xfrm>
            <a:off x="4390018" y="1638407"/>
            <a:ext cx="27842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400"/>
              <a:t>Gevent: libevent</a:t>
            </a:r>
            <a:endParaRPr lang="ko-KR" altLang="en-US" sz="24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3121" y="2706130"/>
            <a:ext cx="4119626" cy="2002138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8037085" y="1643979"/>
            <a:ext cx="3600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400"/>
              <a:t>Tornado: Event Driven</a:t>
            </a:r>
            <a:endParaRPr lang="ko-KR" altLang="en-US" sz="2400"/>
          </a:p>
        </p:txBody>
      </p:sp>
      <p:sp>
        <p:nvSpPr>
          <p:cNvPr id="9" name="직사각형 8"/>
          <p:cNvSpPr/>
          <p:nvPr/>
        </p:nvSpPr>
        <p:spPr>
          <a:xfrm>
            <a:off x="8696496" y="5898239"/>
            <a:ext cx="29415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/>
              <a:t>Gunicorn, uWSGI, </a:t>
            </a:r>
            <a:r>
              <a:rPr lang="is-IS" altLang="ko-KR" sz="2400"/>
              <a:t>…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192570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47839" y="1905506"/>
            <a:ext cx="298896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socket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Concurrency</a:t>
            </a:r>
            <a:endParaRPr kumimoji="1" lang="ko-KR" altLang="en-US" sz="320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HTTP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3200">
                <a:latin typeface="+mj-lt"/>
              </a:rPr>
              <a:t> </a:t>
            </a:r>
            <a:r>
              <a:rPr kumimoji="1" lang="en-US" altLang="ko-KR" sz="3200">
                <a:latin typeface="+mj-lt"/>
              </a:rPr>
              <a:t>example</a:t>
            </a:r>
            <a:endParaRPr kumimoji="1" lang="ko-KR" altLang="en-US"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44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HTTP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91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urllib.request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HTTP </a:t>
            </a:r>
            <a:r>
              <a:rPr kumimoji="1" lang="ko-KR" altLang="en-US"/>
              <a:t>통신과 관련된 여러 복잡한 문제</a:t>
            </a:r>
            <a:r>
              <a:rPr kumimoji="1" lang="en-US" altLang="ko-KR"/>
              <a:t>(</a:t>
            </a:r>
            <a:r>
              <a:rPr kumimoji="1" lang="ko-KR" altLang="en-US"/>
              <a:t>인증</a:t>
            </a:r>
            <a:r>
              <a:rPr kumimoji="1" lang="en-US" altLang="ko-KR"/>
              <a:t>,</a:t>
            </a:r>
            <a:r>
              <a:rPr kumimoji="1" lang="ko-KR" altLang="en-US"/>
              <a:t> 쿠키</a:t>
            </a:r>
            <a:r>
              <a:rPr kumimoji="1" lang="en-US" altLang="ko-KR"/>
              <a:t>,</a:t>
            </a:r>
            <a:r>
              <a:rPr kumimoji="1" lang="ko-KR" altLang="en-US"/>
              <a:t> 청크</a:t>
            </a:r>
            <a:r>
              <a:rPr kumimoji="1" lang="en-US" altLang="ko-KR"/>
              <a:t>,</a:t>
            </a:r>
            <a:r>
              <a:rPr kumimoji="1" lang="ko-KR" altLang="en-US"/>
              <a:t> 리디렉션 등</a:t>
            </a:r>
            <a:r>
              <a:rPr kumimoji="1" lang="en-US" altLang="ko-KR"/>
              <a:t>)</a:t>
            </a:r>
            <a:r>
              <a:rPr kumimoji="1" lang="ko-KR" altLang="en-US"/>
              <a:t>을 처리하기 위한 고수준 클래스 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urlopen</a:t>
            </a:r>
            <a:r>
              <a:rPr kumimoji="1" lang="ko-KR" altLang="en-US"/>
              <a:t> 메소드로 인터넷 리소스를 오픈합니다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</a:t>
            </a:r>
            <a:r>
              <a:rPr kumimoji="1" lang="en-US" altLang="ko-KR"/>
              <a:t>open</a:t>
            </a:r>
            <a:r>
              <a:rPr kumimoji="1" lang="ko-KR" altLang="en-US"/>
              <a:t>의 리턴 값은 </a:t>
            </a:r>
            <a:r>
              <a:rPr kumimoji="1" lang="en-US" altLang="ko-KR"/>
              <a:t>http.client.HTTPResponse </a:t>
            </a:r>
            <a:r>
              <a:rPr kumimoji="1" lang="ko-KR" altLang="en-US"/>
              <a:t>클래스의 객체입니다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HTTPResponse </a:t>
            </a:r>
            <a:r>
              <a:rPr kumimoji="1" lang="ko-KR" altLang="en-US"/>
              <a:t>의 주요 메소드와 속성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read(</a:t>
            </a:r>
            <a:r>
              <a:rPr kumimoji="1" lang="en-US" altLang="ko-KR" i="1"/>
              <a:t>n</a:t>
            </a:r>
            <a:r>
              <a:rPr kumimoji="1" lang="en-US" altLang="ko-KR"/>
              <a:t>) :</a:t>
            </a:r>
            <a:r>
              <a:rPr kumimoji="1" lang="ko-KR" altLang="en-US"/>
              <a:t> 바이트</a:t>
            </a:r>
            <a:r>
              <a:rPr kumimoji="1" lang="en-US" altLang="ko-KR"/>
              <a:t>(n)</a:t>
            </a:r>
            <a:r>
              <a:rPr kumimoji="1" lang="ko-KR" altLang="en-US"/>
              <a:t>가 지정되지 않으면 전체 내용을 읽습니다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readline()</a:t>
            </a:r>
            <a:r>
              <a:rPr kumimoji="1" lang="ko-KR" altLang="en-US"/>
              <a:t> </a:t>
            </a:r>
            <a:r>
              <a:rPr kumimoji="1" lang="en-US" altLang="ko-KR"/>
              <a:t>:</a:t>
            </a:r>
            <a:r>
              <a:rPr kumimoji="1" lang="ko-KR" altLang="en-US"/>
              <a:t> 한줄씩 읽어서 리턴합니다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getheader(</a:t>
            </a:r>
            <a:r>
              <a:rPr kumimoji="1" lang="en-US" altLang="ko-KR" i="1"/>
              <a:t>name</a:t>
            </a:r>
            <a:r>
              <a:rPr kumimoji="1" lang="en-US" altLang="ko-KR"/>
              <a:t>) : name</a:t>
            </a:r>
            <a:r>
              <a:rPr kumimoji="1" lang="ko-KR" altLang="en-US"/>
              <a:t>에 지정된 헤더를 리턴합니다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getheaders() : </a:t>
            </a:r>
            <a:r>
              <a:rPr kumimoji="1" lang="ko-KR" altLang="en-US"/>
              <a:t>전체 </a:t>
            </a:r>
            <a:r>
              <a:rPr kumimoji="1" lang="en-US" altLang="ko-KR"/>
              <a:t>HTTP </a:t>
            </a:r>
            <a:r>
              <a:rPr kumimoji="1" lang="ko-KR" altLang="en-US"/>
              <a:t>헤더를 리스트 만들어 리턴합니다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status :</a:t>
            </a:r>
            <a:r>
              <a:rPr kumimoji="1" lang="ko-KR" altLang="en-US"/>
              <a:t> </a:t>
            </a:r>
            <a:r>
              <a:rPr kumimoji="1" lang="en-US" altLang="ko-KR"/>
              <a:t>HTTP </a:t>
            </a:r>
            <a:r>
              <a:rPr kumimoji="1" lang="ko-KR" altLang="en-US"/>
              <a:t>상태 코드 </a:t>
            </a:r>
            <a:r>
              <a:rPr kumimoji="1" lang="en-US" altLang="ko-KR"/>
              <a:t>(200, 404 </a:t>
            </a:r>
            <a:r>
              <a:rPr kumimoji="1" lang="ko-KR" altLang="en-US"/>
              <a:t>등</a:t>
            </a:r>
            <a:r>
              <a:rPr kumimoji="1" lang="en-US" altLang="ko-KR"/>
              <a:t>)</a:t>
            </a:r>
            <a:endParaRPr kumimoji="1" lang="ko-KR" altLang="en-US"/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reason</a:t>
            </a:r>
            <a:r>
              <a:rPr kumimoji="1" lang="ko-KR" altLang="en-US"/>
              <a:t>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HTTP </a:t>
            </a:r>
            <a:r>
              <a:rPr kumimoji="1" lang="ko-KR" altLang="en-US"/>
              <a:t>코드 정보 </a:t>
            </a:r>
            <a:r>
              <a:rPr kumimoji="1" lang="en-US" altLang="ko-KR"/>
              <a:t>(OK, NOT FOUND </a:t>
            </a:r>
            <a:r>
              <a:rPr kumimoji="1" lang="ko-KR" altLang="en-US"/>
              <a:t>등</a:t>
            </a:r>
            <a:r>
              <a:rPr kumimoji="1" lang="en-US" altLang="ko-KR"/>
              <a:t>)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033" y="5397402"/>
            <a:ext cx="6522720" cy="762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7785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urllib.parse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urlparse </a:t>
            </a:r>
            <a:r>
              <a:rPr kumimoji="1" lang="ko-KR" altLang="en-US"/>
              <a:t>메소드는 </a:t>
            </a:r>
            <a:r>
              <a:rPr kumimoji="1" lang="en-US" altLang="ko-KR"/>
              <a:t>URL </a:t>
            </a:r>
            <a:r>
              <a:rPr kumimoji="1" lang="ko-KR" altLang="en-US"/>
              <a:t>의 여러 요소를 파싱하는데 사용합니다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scheme: http, https, ftp </a:t>
            </a:r>
            <a:r>
              <a:rPr kumimoji="1" lang="ko-KR" altLang="en-US"/>
              <a:t>등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netloc:</a:t>
            </a:r>
            <a:r>
              <a:rPr kumimoji="1" lang="ko-KR" altLang="en-US"/>
              <a:t> </a:t>
            </a:r>
            <a:r>
              <a:rPr kumimoji="1" lang="ko-KR" altLang="en-US"/>
              <a:t>도메인과 포트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path: </a:t>
            </a:r>
            <a:r>
              <a:rPr kumimoji="1" lang="en-US" altLang="ko-KR"/>
              <a:t>URL</a:t>
            </a:r>
            <a:r>
              <a:rPr kumimoji="1" lang="ko-KR" altLang="en-US"/>
              <a:t>의 경로 부분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query: ?</a:t>
            </a:r>
            <a:r>
              <a:rPr kumimoji="1" lang="ko-KR" altLang="en-US"/>
              <a:t> 이후의 쿼리스트링 파라메타 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fragment: #</a:t>
            </a:r>
            <a:r>
              <a:rPr kumimoji="1" lang="ko-KR" altLang="en-US"/>
              <a:t> </a:t>
            </a:r>
            <a:r>
              <a:rPr kumimoji="1" lang="ko-KR" altLang="en-US"/>
              <a:t>이후의 키워드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urlparse</a:t>
            </a:r>
            <a:r>
              <a:rPr kumimoji="1" lang="ko-KR" altLang="en-US"/>
              <a:t>의 반대 역할을 하는 </a:t>
            </a:r>
            <a:r>
              <a:rPr kumimoji="1" lang="en-US" altLang="ko-KR"/>
              <a:t>urlunparse</a:t>
            </a:r>
            <a:r>
              <a:rPr kumimoji="1" lang="ko-KR" altLang="en-US"/>
              <a:t>와 </a:t>
            </a:r>
            <a:r>
              <a:rPr kumimoji="1" lang="en-US" altLang="ko-KR"/>
              <a:t>urljoin </a:t>
            </a:r>
            <a:r>
              <a:rPr kumimoji="1" lang="ko-KR" altLang="en-US"/>
              <a:t>메소드도 있습니다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parse_qs</a:t>
            </a:r>
            <a:r>
              <a:rPr kumimoji="1" lang="ko-KR" altLang="en-US"/>
              <a:t> 는 쿼리스트링을 딕셔너리 형태로 </a:t>
            </a:r>
            <a:r>
              <a:rPr kumimoji="1" lang="en-US" altLang="ko-KR"/>
              <a:t>parse_qsl </a:t>
            </a:r>
            <a:r>
              <a:rPr kumimoji="1" lang="ko-KR" altLang="en-US"/>
              <a:t>은 리스트 형태로 변경시켜 줍니다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13" y="4372294"/>
            <a:ext cx="10657840" cy="20218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9479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requests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python-requests.org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아나콘다 배포판에 기본적으로 설치되어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쉽고 직관적인 인터페이스</a:t>
            </a:r>
            <a:r>
              <a:rPr kumimoji="1" lang="en-US" altLang="ko-KR"/>
              <a:t>,</a:t>
            </a:r>
            <a:r>
              <a:rPr kumimoji="1" lang="ko-KR" altLang="en-US"/>
              <a:t> 다양한 기능을 제공합니다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RESTful API</a:t>
            </a:r>
            <a:r>
              <a:rPr kumimoji="1" lang="ko-KR" altLang="en-US"/>
              <a:t>를 사용하기 편리하도록 </a:t>
            </a:r>
            <a:r>
              <a:rPr kumimoji="1" lang="en-US" altLang="ko-KR"/>
              <a:t>get, post, del, put </a:t>
            </a:r>
            <a:r>
              <a:rPr kumimoji="1" lang="ko-KR" altLang="en-US"/>
              <a:t>메소드를 제공합니다</a:t>
            </a:r>
            <a:r>
              <a:rPr kumimoji="1" lang="en-US" altLang="ko-KR"/>
              <a:t>.</a:t>
            </a:r>
            <a:endParaRPr kumimoji="1" lang="en-US" altLang="ko-KR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쿼리스트링</a:t>
            </a:r>
            <a:r>
              <a:rPr kumimoji="1" lang="en-US" altLang="ko-KR"/>
              <a:t>,</a:t>
            </a:r>
            <a:r>
              <a:rPr kumimoji="1" lang="ko-KR" altLang="en-US"/>
              <a:t> 헤더</a:t>
            </a:r>
            <a:r>
              <a:rPr kumimoji="1" lang="en-US" altLang="ko-KR"/>
              <a:t>,</a:t>
            </a:r>
            <a:r>
              <a:rPr kumimoji="1" lang="ko-KR" altLang="en-US"/>
              <a:t> 쿠키</a:t>
            </a:r>
            <a:r>
              <a:rPr kumimoji="1" lang="en-US" altLang="ko-KR"/>
              <a:t>,</a:t>
            </a:r>
            <a:r>
              <a:rPr kumimoji="1" lang="ko-KR" altLang="en-US"/>
              <a:t> 타임아웃 등의 기본 옵션을 제공합니다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65" y="3781575"/>
            <a:ext cx="11145520" cy="16154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3787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Setup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&amp;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Example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5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Github Download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239"/>
            <a:ext cx="12192000" cy="4645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55030" y="5952392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/>
              <a:t>내 문서 밑으로 압축 해제</a:t>
            </a:r>
          </a:p>
        </p:txBody>
      </p:sp>
    </p:spTree>
    <p:extLst>
      <p:ext uri="{BB962C8B-B14F-4D97-AF65-F5344CB8AC3E}">
        <p14:creationId xmlns:p14="http://schemas.microsoft.com/office/powerpoint/2010/main" val="22661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ko-KR" altLang="en-US">
                <a:ea typeface="Nanum Gothic" charset="-127"/>
                <a:cs typeface="Nanum Gothic" charset="-127"/>
              </a:rPr>
              <a:t> </a:t>
            </a:r>
            <a:r>
              <a:rPr kumimoji="1" lang="ko-KR" altLang="en-US">
                <a:ea typeface="Nanum Gothic" charset="-127"/>
                <a:cs typeface="Nanum Gothic" charset="-127"/>
              </a:rPr>
              <a:t>웹 페이지의 내용을 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1666" y="1314290"/>
            <a:ext cx="1063624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Student </a:t>
            </a:r>
            <a:r>
              <a:rPr kumimoji="1" lang="ko-KR" altLang="en-US" sz="2000"/>
              <a:t>와 </a:t>
            </a:r>
            <a:r>
              <a:rPr kumimoji="1" lang="en-US" altLang="ko-KR" sz="2000"/>
              <a:t>GradeBooks </a:t>
            </a:r>
            <a:r>
              <a:rPr kumimoji="1" lang="ko-KR" altLang="en-US" sz="2000"/>
              <a:t>클래스가 있습니다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Student </a:t>
            </a:r>
            <a:r>
              <a:rPr kumimoji="1" lang="ko-KR" altLang="en-US" sz="2000"/>
              <a:t>클래스는 학생 이름으로 초기화되고 학생마다 고유번호를 발급합니다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Gradebooks</a:t>
            </a:r>
            <a:r>
              <a:rPr kumimoji="1" lang="ko-KR" altLang="en-US" sz="2000"/>
              <a:t>는 과목 이름으로 초기화 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Gradebooks</a:t>
            </a:r>
            <a:r>
              <a:rPr kumimoji="1" lang="ko-KR" altLang="en-US" sz="2000"/>
              <a:t>는 학생과 점수를 인스턴스 변수로 관리합니다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Gradebooks</a:t>
            </a:r>
            <a:r>
              <a:rPr kumimoji="1" lang="ko-KR" altLang="en-US" sz="2000"/>
              <a:t>는 학생과 점수를 입력받아 누적하여 저장합니다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Gradebooks</a:t>
            </a:r>
            <a:r>
              <a:rPr kumimoji="1" lang="ko-KR" altLang="en-US" sz="2000"/>
              <a:t>는 모든 학생의 리스트를 리턴하고 가장 높은 점수를 가진 학생을 찾습니다</a:t>
            </a:r>
            <a:r>
              <a:rPr kumimoji="1" lang="en-US" altLang="ko-KR" sz="2000"/>
              <a:t>.</a:t>
            </a:r>
            <a:endParaRPr kumimoji="1"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23145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Q&amp;A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Any Question: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github URL: </a:t>
            </a:r>
            <a:r>
              <a:rPr kumimoji="1" lang="en-US" altLang="ko-KR">
                <a:ea typeface="Nanum Gothic" charset="-127"/>
                <a:cs typeface="Nanum Gothic" charset="-127"/>
                <a:hlinkClick r:id="rId3"/>
              </a:rPr>
              <a:t>https://github.com/rickiepark/python-tutorial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This slide available at </a:t>
            </a:r>
            <a:br>
              <a:rPr kumimoji="1" lang="en-US" altLang="ko-KR">
                <a:ea typeface="Nanum Gothic" charset="-127"/>
                <a:cs typeface="Nanum Gothic" charset="-127"/>
              </a:rPr>
            </a:br>
            <a:r>
              <a:rPr kumimoji="1" lang="en-US" altLang="ko-KR">
                <a:ea typeface="Nanum Gothic" charset="-127"/>
                <a:cs typeface="Nanum Gothic" charset="-127"/>
                <a:hlinkClick r:id="rId4"/>
              </a:rPr>
              <a:t>http://tensorflowkorea.wordpress.com</a:t>
            </a:r>
            <a:endParaRPr kumimoji="1" lang="en-US" altLang="ko-KR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1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socket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661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raw socket: 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75372" y="2692792"/>
            <a:ext cx="1441850" cy="279422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s.bind()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s.listen()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s.accept()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c.recv()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c.send()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41971" y="3666682"/>
            <a:ext cx="1441850" cy="18203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s.connect()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c.send()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c.recv()</a:t>
            </a:r>
          </a:p>
        </p:txBody>
      </p:sp>
      <p:sp>
        <p:nvSpPr>
          <p:cNvPr id="12" name="액자 11"/>
          <p:cNvSpPr/>
          <p:nvPr/>
        </p:nvSpPr>
        <p:spPr>
          <a:xfrm>
            <a:off x="7175372" y="4208549"/>
            <a:ext cx="1441850" cy="1278466"/>
          </a:xfrm>
          <a:prstGeom prst="frame">
            <a:avLst>
              <a:gd name="adj1" fmla="val 256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29" name="직선 화살표 연결선 28"/>
          <p:cNvCxnSpPr/>
          <p:nvPr/>
        </p:nvCxnSpPr>
        <p:spPr>
          <a:xfrm>
            <a:off x="4705006" y="4335551"/>
            <a:ext cx="2334899" cy="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4400821" y="4843551"/>
            <a:ext cx="2639084" cy="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 flipH="1">
            <a:off x="4400821" y="5300751"/>
            <a:ext cx="2639084" cy="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475893" y="2323460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Server</a:t>
            </a:r>
            <a:endParaRPr kumimoji="1"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673205" y="3297350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Client</a:t>
            </a:r>
            <a:endParaRPr kumimoji="1"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31611" y="2333750"/>
            <a:ext cx="1770767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import socket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42160" y="2487212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socket(AF_INET, SOCK_STREAM)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407536" y="2765690"/>
            <a:ext cx="1546167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SOCK_DGRAM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642160" y="3152232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bind((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HOST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PORT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))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42159" y="3633308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listen(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backlog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97716" y="4182639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connect((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HOST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PORT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))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3071" y="3591743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socket(AF_INET, SOCK_STREAM)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68448" y="3833157"/>
            <a:ext cx="1546167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SOCK_DGRAM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17222" y="5302349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i="1"/>
              <a:t>Loop</a:t>
            </a:r>
            <a:endParaRPr kumimoji="1" lang="ko-KR" altLang="en-US" i="1"/>
          </a:p>
        </p:txBody>
      </p:sp>
      <p:sp>
        <p:nvSpPr>
          <p:cNvPr id="23" name="TextBox 22"/>
          <p:cNvSpPr txBox="1"/>
          <p:nvPr/>
        </p:nvSpPr>
        <p:spPr>
          <a:xfrm>
            <a:off x="971150" y="1098717"/>
            <a:ext cx="968512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UNIX/BSD</a:t>
            </a:r>
            <a:r>
              <a:rPr kumimoji="1" lang="ko-KR" altLang="en-US"/>
              <a:t> 계열의 소켓 인터페이스를 그대로 승계하고 있습니다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385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raw socket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example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간단한 에코</a:t>
            </a:r>
            <a:r>
              <a:rPr kumimoji="1" lang="en-US" altLang="ko-KR"/>
              <a:t>(echo)</a:t>
            </a:r>
            <a:r>
              <a:rPr kumimoji="1" lang="ko-KR" altLang="en-US"/>
              <a:t> 프로그램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  <a:endParaRPr kumimoji="1"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702962" y="1610913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Server</a:t>
            </a:r>
            <a:endParaRPr kumimoji="1"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179387" y="1980245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Client</a:t>
            </a:r>
            <a:endParaRPr kumimoji="1"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966" y="2152288"/>
            <a:ext cx="4693920" cy="41757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" y="2459566"/>
            <a:ext cx="3759200" cy="22148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7" name="직선 화살표 연결선 16"/>
          <p:cNvCxnSpPr/>
          <p:nvPr/>
        </p:nvCxnSpPr>
        <p:spPr>
          <a:xfrm>
            <a:off x="3877733" y="3869266"/>
            <a:ext cx="3547534" cy="567267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4148667" y="4131733"/>
            <a:ext cx="4080933" cy="139700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 flipH="1" flipV="1">
            <a:off x="3412067" y="4360333"/>
            <a:ext cx="4817533" cy="1793178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868140" y="3739931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/>
              <a:t>서버 접속</a:t>
            </a:r>
            <a:endParaRPr kumimoji="1" lang="ko-KR" altLang="en-US" sz="1400"/>
          </a:p>
        </p:txBody>
      </p:sp>
      <p:sp>
        <p:nvSpPr>
          <p:cNvPr id="27" name="TextBox 26"/>
          <p:cNvSpPr txBox="1"/>
          <p:nvPr/>
        </p:nvSpPr>
        <p:spPr>
          <a:xfrm>
            <a:off x="4848384" y="4689686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/>
              <a:t>데이터 교환</a:t>
            </a:r>
            <a:endParaRPr kumimoji="1" lang="ko-KR" altLang="en-US" sz="1400"/>
          </a:p>
        </p:txBody>
      </p:sp>
      <p:sp>
        <p:nvSpPr>
          <p:cNvPr id="28" name="TextBox 27"/>
          <p:cNvSpPr txBox="1"/>
          <p:nvPr/>
        </p:nvSpPr>
        <p:spPr>
          <a:xfrm>
            <a:off x="9857879" y="3432154"/>
            <a:ext cx="1745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i="1"/>
              <a:t>아이피와 포트 점유</a:t>
            </a:r>
            <a:endParaRPr kumimoji="1" lang="ko-KR" altLang="en-US" sz="1400" i="1"/>
          </a:p>
        </p:txBody>
      </p:sp>
      <p:sp>
        <p:nvSpPr>
          <p:cNvPr id="29" name="TextBox 28"/>
          <p:cNvSpPr txBox="1"/>
          <p:nvPr/>
        </p:nvSpPr>
        <p:spPr>
          <a:xfrm>
            <a:off x="9653151" y="3732684"/>
            <a:ext cx="21675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i="1"/>
              <a:t>해당 포트의 접속을 대기</a:t>
            </a:r>
            <a:endParaRPr kumimoji="1" lang="ko-KR" altLang="en-US" sz="1400" i="1"/>
          </a:p>
        </p:txBody>
      </p:sp>
    </p:spTree>
    <p:extLst>
      <p:ext uri="{BB962C8B-B14F-4D97-AF65-F5344CB8AC3E}">
        <p14:creationId xmlns:p14="http://schemas.microsoft.com/office/powerpoint/2010/main" val="10936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직선 화살표 연결선 16"/>
          <p:cNvCxnSpPr>
            <a:stCxn id="9" idx="3"/>
            <a:endCxn id="16" idx="1"/>
          </p:cNvCxnSpPr>
          <p:nvPr/>
        </p:nvCxnSpPr>
        <p:spPr>
          <a:xfrm>
            <a:off x="3073398" y="6189692"/>
            <a:ext cx="4758267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16"/>
          <p:cNvCxnSpPr>
            <a:stCxn id="8" idx="3"/>
            <a:endCxn id="13" idx="1"/>
          </p:cNvCxnSpPr>
          <p:nvPr/>
        </p:nvCxnSpPr>
        <p:spPr>
          <a:xfrm>
            <a:off x="3073397" y="5020740"/>
            <a:ext cx="4758268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socketserver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네트워크 서버를 만들기 쉽도록 미리 제공되는 모듈입니다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TCP</a:t>
            </a:r>
            <a:r>
              <a:rPr kumimoji="1" lang="ko-KR" altLang="en-US"/>
              <a:t>와 </a:t>
            </a:r>
            <a:r>
              <a:rPr kumimoji="1" lang="en-US" altLang="ko-KR"/>
              <a:t>UDP</a:t>
            </a:r>
            <a:r>
              <a:rPr kumimoji="1" lang="ko-KR" altLang="en-US"/>
              <a:t> 서비스를 위한 클래스가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ForkingMixIn</a:t>
            </a:r>
            <a:r>
              <a:rPr kumimoji="1" lang="en-US" altLang="ko-KR"/>
              <a:t>,</a:t>
            </a:r>
            <a:r>
              <a:rPr kumimoji="1" lang="ko-KR" altLang="en-US"/>
              <a:t> </a:t>
            </a:r>
            <a:r>
              <a:rPr kumimoji="1" lang="en-US" altLang="ko-KR"/>
              <a:t>ThreadingMixIn</a:t>
            </a:r>
            <a:r>
              <a:rPr kumimoji="1" lang="ko-KR" altLang="en-US"/>
              <a:t>과 함께 사용하여 </a:t>
            </a:r>
            <a:r>
              <a:rPr kumimoji="1" lang="en-US" altLang="ko-KR"/>
              <a:t>TCP</a:t>
            </a:r>
            <a:r>
              <a:rPr kumimoji="1" lang="ko-KR" altLang="en-US"/>
              <a:t>와 </a:t>
            </a:r>
            <a:r>
              <a:rPr kumimoji="1" lang="en-US" altLang="ko-KR"/>
              <a:t>UDP</a:t>
            </a:r>
            <a:r>
              <a:rPr kumimoji="1" lang="ko-KR" altLang="en-US"/>
              <a:t>에 대해 각각 프로세스방식과 스레드 방식의 멀티플렉싱을 지원합니다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283204" y="2667006"/>
            <a:ext cx="1845727" cy="55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BaseServer</a:t>
            </a:r>
            <a:endParaRPr kumimoji="1"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021670" y="3742273"/>
            <a:ext cx="4368795" cy="558800"/>
            <a:chOff x="3793069" y="2937934"/>
            <a:chExt cx="4368795" cy="558800"/>
          </a:xfrm>
        </p:grpSpPr>
        <p:sp>
          <p:nvSpPr>
            <p:cNvPr id="5" name="직사각형 4"/>
            <p:cNvSpPr/>
            <p:nvPr/>
          </p:nvSpPr>
          <p:spPr>
            <a:xfrm>
              <a:off x="3793069" y="2937934"/>
              <a:ext cx="1845727" cy="5588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TCPServer</a:t>
              </a:r>
              <a:endParaRPr kumimoji="1"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6316137" y="2937934"/>
              <a:ext cx="1845727" cy="5588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UDPServer</a:t>
              </a:r>
              <a:endParaRPr kumimoji="1" lang="ko-KR" altLang="en-US"/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227670" y="4741340"/>
            <a:ext cx="1845727" cy="55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ForkingMixIn</a:t>
            </a:r>
            <a:endParaRPr kumimoji="1"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27671" y="5910292"/>
            <a:ext cx="1845727" cy="55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ThreadingMixIn</a:t>
            </a:r>
            <a:endParaRPr kumimoji="1"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715927" y="4741340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ForkingTCPServer</a:t>
            </a:r>
            <a:endParaRPr kumimoji="1"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831665" y="4741340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ForkingUDPServer</a:t>
            </a:r>
            <a:endParaRPr kumimoji="1"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715927" y="5910292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ThreadingTCPServer</a:t>
            </a:r>
            <a:endParaRPr kumimoji="1"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831665" y="5910292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ThreadingUDPServer</a:t>
            </a:r>
            <a:endParaRPr kumimoji="1" lang="ko-KR" altLang="en-US"/>
          </a:p>
        </p:txBody>
      </p:sp>
      <p:cxnSp>
        <p:nvCxnSpPr>
          <p:cNvPr id="17" name="직선 화살표 연결선 16"/>
          <p:cNvCxnSpPr>
            <a:stCxn id="4" idx="2"/>
            <a:endCxn id="5" idx="0"/>
          </p:cNvCxnSpPr>
          <p:nvPr/>
        </p:nvCxnSpPr>
        <p:spPr>
          <a:xfrm rot="5400000">
            <a:off x="5317068" y="2853272"/>
            <a:ext cx="516467" cy="1261534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6"/>
          <p:cNvCxnSpPr>
            <a:stCxn id="4" idx="2"/>
            <a:endCxn id="6" idx="0"/>
          </p:cNvCxnSpPr>
          <p:nvPr/>
        </p:nvCxnSpPr>
        <p:spPr>
          <a:xfrm rot="16200000" flipH="1">
            <a:off x="6578602" y="2853272"/>
            <a:ext cx="516467" cy="1261534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16"/>
          <p:cNvCxnSpPr>
            <a:stCxn id="5" idx="1"/>
            <a:endCxn id="12" idx="1"/>
          </p:cNvCxnSpPr>
          <p:nvPr/>
        </p:nvCxnSpPr>
        <p:spPr>
          <a:xfrm rot="10800000" flipH="1" flipV="1">
            <a:off x="4021669" y="4021672"/>
            <a:ext cx="694257" cy="999067"/>
          </a:xfrm>
          <a:prstGeom prst="bentConnector3">
            <a:avLst>
              <a:gd name="adj1" fmla="val -3292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16"/>
          <p:cNvCxnSpPr>
            <a:stCxn id="8" idx="3"/>
            <a:endCxn id="12" idx="1"/>
          </p:cNvCxnSpPr>
          <p:nvPr/>
        </p:nvCxnSpPr>
        <p:spPr>
          <a:xfrm>
            <a:off x="3073397" y="5020740"/>
            <a:ext cx="1642530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16"/>
          <p:cNvCxnSpPr>
            <a:stCxn id="9" idx="3"/>
            <a:endCxn id="15" idx="1"/>
          </p:cNvCxnSpPr>
          <p:nvPr/>
        </p:nvCxnSpPr>
        <p:spPr>
          <a:xfrm>
            <a:off x="3073398" y="6189692"/>
            <a:ext cx="1642529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16"/>
          <p:cNvCxnSpPr>
            <a:stCxn id="5" idx="1"/>
            <a:endCxn id="15" idx="1"/>
          </p:cNvCxnSpPr>
          <p:nvPr/>
        </p:nvCxnSpPr>
        <p:spPr>
          <a:xfrm rot="10800000" flipH="1" flipV="1">
            <a:off x="4021669" y="4021672"/>
            <a:ext cx="694257" cy="2168019"/>
          </a:xfrm>
          <a:prstGeom prst="bentConnector3">
            <a:avLst>
              <a:gd name="adj1" fmla="val -3292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16"/>
          <p:cNvCxnSpPr>
            <a:stCxn id="6" idx="3"/>
            <a:endCxn id="13" idx="3"/>
          </p:cNvCxnSpPr>
          <p:nvPr/>
        </p:nvCxnSpPr>
        <p:spPr>
          <a:xfrm>
            <a:off x="8390465" y="4021673"/>
            <a:ext cx="1778003" cy="999067"/>
          </a:xfrm>
          <a:prstGeom prst="bentConnector3">
            <a:avLst>
              <a:gd name="adj1" fmla="val 11285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16"/>
          <p:cNvCxnSpPr>
            <a:stCxn id="6" idx="3"/>
            <a:endCxn id="16" idx="3"/>
          </p:cNvCxnSpPr>
          <p:nvPr/>
        </p:nvCxnSpPr>
        <p:spPr>
          <a:xfrm>
            <a:off x="8390465" y="4021673"/>
            <a:ext cx="1778003" cy="2168019"/>
          </a:xfrm>
          <a:prstGeom prst="bentConnector3">
            <a:avLst>
              <a:gd name="adj1" fmla="val 11285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185204" y="4201940"/>
            <a:ext cx="983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/>
              <a:t>import os</a:t>
            </a:r>
          </a:p>
          <a:p>
            <a:r>
              <a:rPr kumimoji="1" lang="en-US" altLang="ko-KR" sz="1400"/>
              <a:t>os.fork()</a:t>
            </a:r>
            <a:endParaRPr kumimoji="1" lang="ko-KR" altLang="en-US" sz="1400"/>
          </a:p>
        </p:txBody>
      </p:sp>
      <p:sp>
        <p:nvSpPr>
          <p:cNvPr id="58" name="TextBox 57"/>
          <p:cNvSpPr txBox="1"/>
          <p:nvPr/>
        </p:nvSpPr>
        <p:spPr>
          <a:xfrm>
            <a:off x="1178808" y="5387072"/>
            <a:ext cx="1673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/>
              <a:t>import threading</a:t>
            </a:r>
          </a:p>
          <a:p>
            <a:r>
              <a:rPr kumimoji="1" lang="en-US" altLang="ko-KR" sz="1400"/>
              <a:t>threading.Thread()</a:t>
            </a:r>
            <a:endParaRPr kumimoji="1"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2006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ThreadingTCPServer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ThreadingTCPServer</a:t>
            </a:r>
            <a:r>
              <a:rPr kumimoji="1" lang="ko-KR" altLang="en-US"/>
              <a:t>는 </a:t>
            </a:r>
            <a:r>
              <a:rPr kumimoji="1" lang="en-US" altLang="ko-KR"/>
              <a:t>TCPServer</a:t>
            </a:r>
            <a:r>
              <a:rPr kumimoji="1" lang="ko-KR" altLang="en-US"/>
              <a:t>와 </a:t>
            </a:r>
            <a:r>
              <a:rPr kumimoji="1" lang="en-US" altLang="ko-KR"/>
              <a:t>ThreadingMixIn</a:t>
            </a:r>
            <a:r>
              <a:rPr kumimoji="1" lang="ko-KR" altLang="en-US"/>
              <a:t>을 상속받은 클래스입니다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호스트와 포트를 지정하고 데이터 처리를 담당할 핸들러를 정의하여 서버를 만듭니다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서버의 실행을 스레드 클래스에 위임하고 스레드를 시작합니다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601" y="2689013"/>
            <a:ext cx="7863840" cy="37490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5966362" y="2305180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Server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42787" y="2767646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Client</a:t>
            </a:r>
            <a:endParaRPr kumimoji="1"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2" y="3153833"/>
            <a:ext cx="3759200" cy="22148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8" name="직선 화살표 연결선 7"/>
          <p:cNvCxnSpPr/>
          <p:nvPr/>
        </p:nvCxnSpPr>
        <p:spPr>
          <a:xfrm>
            <a:off x="3124200" y="4631267"/>
            <a:ext cx="1566333" cy="17780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344140" y="4323490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/>
              <a:t>처리 위임</a:t>
            </a:r>
            <a:endParaRPr kumimoji="1"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2863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http.server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socketserver.TCPServer</a:t>
            </a:r>
            <a:r>
              <a:rPr kumimoji="1" lang="ko-KR" altLang="en-US"/>
              <a:t>의 서브클래스 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간단한 </a:t>
            </a:r>
            <a:r>
              <a:rPr kumimoji="1" lang="en-US" altLang="ko-KR"/>
              <a:t>HTTP</a:t>
            </a:r>
            <a:r>
              <a:rPr kumimoji="1" lang="ko-KR" altLang="en-US"/>
              <a:t> 서비스를 제공합니다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서버를 시작하고 브라우저로 노트북이 위치한 디렉토리 목록과 파일을 열 수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313" y="2601384"/>
            <a:ext cx="8890000" cy="17983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5799" y="4192963"/>
            <a:ext cx="4137313" cy="254650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8678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http.client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이 모듈을 직접 사용하지 않고 </a:t>
            </a:r>
            <a:r>
              <a:rPr kumimoji="1" lang="en-US" altLang="ko-KR"/>
              <a:t>urllib.request </a:t>
            </a:r>
            <a:r>
              <a:rPr kumimoji="1" lang="ko-KR" altLang="en-US"/>
              <a:t>를 사용하는 것이 보통입니다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HTTP</a:t>
            </a:r>
            <a:r>
              <a:rPr kumimoji="1" lang="ko-KR" altLang="en-US"/>
              <a:t> 프로토콜을 이용하여 서버와 데이터를 주고 받을 수 있는 클라이언트 프로그램을 만들 때 사용합니다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050" y="3153834"/>
            <a:ext cx="5902960" cy="266192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7844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19249</TotalTime>
  <Words>765</Words>
  <Application>Microsoft Macintosh PowerPoint</Application>
  <PresentationFormat>와이드스크린</PresentationFormat>
  <Paragraphs>182</Paragraphs>
  <Slides>27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맑은 고딕</vt:lpstr>
      <vt:lpstr>Courier</vt:lpstr>
      <vt:lpstr>Nanum Gothic</vt:lpstr>
      <vt:lpstr>Arial</vt:lpstr>
      <vt:lpstr>Office 테마</vt:lpstr>
      <vt:lpstr>Python Tutorial 4 </vt:lpstr>
      <vt:lpstr>PowerPoint 프레젠테이션</vt:lpstr>
      <vt:lpstr>socket</vt:lpstr>
      <vt:lpstr> raw socket: server</vt:lpstr>
      <vt:lpstr> raw socket example</vt:lpstr>
      <vt:lpstr> socketserver</vt:lpstr>
      <vt:lpstr> ThreadingTCPServer</vt:lpstr>
      <vt:lpstr> http.server</vt:lpstr>
      <vt:lpstr> http.client</vt:lpstr>
      <vt:lpstr>Concurrency</vt:lpstr>
      <vt:lpstr> Parallel Processing</vt:lpstr>
      <vt:lpstr> Multitasking</vt:lpstr>
      <vt:lpstr> Cost</vt:lpstr>
      <vt:lpstr> Thread vs Event driven</vt:lpstr>
      <vt:lpstr> Coroutine</vt:lpstr>
      <vt:lpstr> asyncio</vt:lpstr>
      <vt:lpstr> aiohttp 설치</vt:lpstr>
      <vt:lpstr> aiohttp: asyncio client &amp; server</vt:lpstr>
      <vt:lpstr> 그밖에  </vt:lpstr>
      <vt:lpstr>HTTP</vt:lpstr>
      <vt:lpstr> urllib.request</vt:lpstr>
      <vt:lpstr> urllib.parse</vt:lpstr>
      <vt:lpstr> requests</vt:lpstr>
      <vt:lpstr>Setup &amp; Example</vt:lpstr>
      <vt:lpstr> Github Download</vt:lpstr>
      <vt:lpstr> 웹 페이지의 내용을 </vt:lpstr>
      <vt:lpstr> 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 1 </dc:title>
  <dc:creator>Ricky Park</dc:creator>
  <cp:lastModifiedBy>Ricky Park</cp:lastModifiedBy>
  <cp:revision>493</cp:revision>
  <cp:lastPrinted>2016-07-18T04:36:30Z</cp:lastPrinted>
  <dcterms:created xsi:type="dcterms:W3CDTF">2016-06-21T07:55:17Z</dcterms:created>
  <dcterms:modified xsi:type="dcterms:W3CDTF">2016-07-20T14:15:07Z</dcterms:modified>
</cp:coreProperties>
</file>